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45" r:id="rId3"/>
    <p:sldId id="257" r:id="rId4"/>
    <p:sldId id="341" r:id="rId5"/>
    <p:sldId id="342" r:id="rId6"/>
    <p:sldId id="346" r:id="rId7"/>
    <p:sldId id="347" r:id="rId8"/>
    <p:sldId id="343" r:id="rId9"/>
    <p:sldId id="333" r:id="rId10"/>
    <p:sldId id="262" r:id="rId11"/>
    <p:sldId id="339" r:id="rId12"/>
    <p:sldId id="263" r:id="rId13"/>
    <p:sldId id="348" r:id="rId14"/>
    <p:sldId id="264" r:id="rId15"/>
    <p:sldId id="340" r:id="rId16"/>
    <p:sldId id="330" r:id="rId17"/>
    <p:sldId id="334" r:id="rId18"/>
    <p:sldId id="265" r:id="rId19"/>
    <p:sldId id="335" r:id="rId20"/>
    <p:sldId id="269" r:id="rId21"/>
    <p:sldId id="324" r:id="rId22"/>
    <p:sldId id="325" r:id="rId23"/>
    <p:sldId id="271" r:id="rId24"/>
    <p:sldId id="344" r:id="rId25"/>
    <p:sldId id="281" r:id="rId26"/>
    <p:sldId id="349" r:id="rId27"/>
    <p:sldId id="350" r:id="rId28"/>
    <p:sldId id="351" r:id="rId29"/>
    <p:sldId id="322" r:id="rId30"/>
    <p:sldId id="352" r:id="rId31"/>
    <p:sldId id="35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E25B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2B7B0-4444-443E-BA7C-CAE8436DC0D0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93C7824F-B0AE-4EE0-8716-2DD77399EB6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Режимні</a:t>
          </a:r>
          <a:r>
            <a: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ru-RU" sz="24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моменти</a:t>
          </a:r>
          <a:r>
            <a: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з урахуванням видів діяльності</a:t>
          </a:r>
        </a:p>
      </dgm:t>
    </dgm:pt>
    <dgm:pt modelId="{CC76006F-F388-4A68-B1AD-EDA2F2803CB2}" type="parTrans" cxnId="{AEF4E5FC-7EE9-4814-AF02-95AB9ABE1BB6}">
      <dgm:prSet/>
      <dgm:spPr/>
      <dgm:t>
        <a:bodyPr/>
        <a:lstStyle/>
        <a:p>
          <a:endParaRPr lang="ru-RU"/>
        </a:p>
      </dgm:t>
    </dgm:pt>
    <dgm:pt modelId="{AD890B47-C853-4088-828E-8F226FC0BD1B}" type="sibTrans" cxnId="{AEF4E5FC-7EE9-4814-AF02-95AB9ABE1BB6}">
      <dgm:prSet/>
      <dgm:spPr/>
      <dgm:t>
        <a:bodyPr/>
        <a:lstStyle/>
        <a:p>
          <a:endParaRPr lang="ru-RU"/>
        </a:p>
      </dgm:t>
    </dgm:pt>
    <dgm:pt modelId="{A9268E13-3013-47B3-BD4C-54DA72AA6315}">
      <dgm:prSet phldrT="[Текст]" custT="1"/>
      <dgm:spPr/>
      <dgm:t>
        <a:bodyPr/>
        <a:lstStyle/>
        <a:p>
          <a:r>
            <a:rPr lang="ru-RU" sz="24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Види</a:t>
          </a:r>
          <a:r>
            <a: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діяльності з урахуванням освітніх напрямів</a:t>
          </a:r>
        </a:p>
      </dgm:t>
    </dgm:pt>
    <dgm:pt modelId="{79E4C9ED-7328-48BF-9136-756079A058FC}" type="parTrans" cxnId="{E8F45113-19D8-44E6-BE6A-9313A3905629}">
      <dgm:prSet/>
      <dgm:spPr/>
      <dgm:t>
        <a:bodyPr/>
        <a:lstStyle/>
        <a:p>
          <a:endParaRPr lang="ru-RU"/>
        </a:p>
      </dgm:t>
    </dgm:pt>
    <dgm:pt modelId="{E3663ECA-9470-49CE-9A9B-B08BD5076084}" type="sibTrans" cxnId="{E8F45113-19D8-44E6-BE6A-9313A3905629}">
      <dgm:prSet/>
      <dgm:spPr/>
      <dgm:t>
        <a:bodyPr/>
        <a:lstStyle/>
        <a:p>
          <a:endParaRPr lang="ru-RU"/>
        </a:p>
      </dgm:t>
    </dgm:pt>
    <dgm:pt modelId="{209867D1-746E-47E6-BAA5-C0912ECA0993}">
      <dgm:prSet phldrT="[Текст]" custT="1"/>
      <dgm:spPr/>
      <dgm:t>
        <a:bodyPr/>
        <a:lstStyle/>
        <a:p>
          <a:r>
            <a:rPr lang="ru-RU" sz="24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Інтегровані</a:t>
          </a:r>
          <a:r>
            <a: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блоки</a:t>
          </a:r>
        </a:p>
      </dgm:t>
    </dgm:pt>
    <dgm:pt modelId="{CFCF3386-E0E1-4703-8B78-D480BAD85D73}" type="parTrans" cxnId="{9058D862-353A-40C8-9F3F-8C4FD9918536}">
      <dgm:prSet/>
      <dgm:spPr/>
      <dgm:t>
        <a:bodyPr/>
        <a:lstStyle/>
        <a:p>
          <a:endParaRPr lang="ru-RU"/>
        </a:p>
      </dgm:t>
    </dgm:pt>
    <dgm:pt modelId="{EB09ADAC-9D64-413A-8747-5301CFA13952}" type="sibTrans" cxnId="{9058D862-353A-40C8-9F3F-8C4FD9918536}">
      <dgm:prSet/>
      <dgm:spPr/>
      <dgm:t>
        <a:bodyPr/>
        <a:lstStyle/>
        <a:p>
          <a:endParaRPr lang="ru-RU"/>
        </a:p>
      </dgm:t>
    </dgm:pt>
    <dgm:pt modelId="{EF0DB8B1-52C1-43B8-9DB2-4B626059771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Освітні</a:t>
          </a:r>
          <a:r>
            <a: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ru-RU" sz="24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напрями</a:t>
          </a:r>
          <a:endParaRPr lang="ru-RU" sz="24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CB93FA4F-C389-4427-A283-929DC353FE1C}" type="parTrans" cxnId="{A8221FDE-0AC6-4A4C-8541-A1B647578FE8}">
      <dgm:prSet/>
      <dgm:spPr/>
      <dgm:t>
        <a:bodyPr/>
        <a:lstStyle/>
        <a:p>
          <a:endParaRPr lang="ru-RU"/>
        </a:p>
      </dgm:t>
    </dgm:pt>
    <dgm:pt modelId="{57E5D128-AB99-4752-A6B8-020483F44227}" type="sibTrans" cxnId="{A8221FDE-0AC6-4A4C-8541-A1B647578FE8}">
      <dgm:prSet/>
      <dgm:spPr/>
      <dgm:t>
        <a:bodyPr/>
        <a:lstStyle/>
        <a:p>
          <a:endParaRPr lang="ru-RU"/>
        </a:p>
      </dgm:t>
    </dgm:pt>
    <dgm:pt modelId="{A6CA71DA-682C-43B0-B02D-FEDFE344304E}" type="pres">
      <dgm:prSet presAssocID="{8AB2B7B0-4444-443E-BA7C-CAE8436DC0D0}" presName="linearFlow" presStyleCnt="0">
        <dgm:presLayoutVars>
          <dgm:dir/>
          <dgm:resizeHandles val="exact"/>
        </dgm:presLayoutVars>
      </dgm:prSet>
      <dgm:spPr/>
    </dgm:pt>
    <dgm:pt modelId="{BD8982D7-FE9E-4BD0-899C-8BC485FE760A}" type="pres">
      <dgm:prSet presAssocID="{93C7824F-B0AE-4EE0-8716-2DD77399EB63}" presName="composite" presStyleCnt="0"/>
      <dgm:spPr/>
    </dgm:pt>
    <dgm:pt modelId="{6D0B0E78-EE8C-442C-8C80-5E0D0236AAA7}" type="pres">
      <dgm:prSet presAssocID="{93C7824F-B0AE-4EE0-8716-2DD77399EB63}" presName="imgShp" presStyleLbl="fgImgPlace1" presStyleIdx="0" presStyleCnt="4" custScaleX="677876" custScaleY="497381" custLinFactX="-200000" custLinFactNeighborX="-277569" custLinFactNeighborY="-30781"/>
      <dgm:spPr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gm:spPr>
    </dgm:pt>
    <dgm:pt modelId="{5B29B6DA-4EC1-431E-9BF6-C63A98673F15}" type="pres">
      <dgm:prSet presAssocID="{93C7824F-B0AE-4EE0-8716-2DD77399EB63}" presName="txShp" presStyleLbl="node1" presStyleIdx="0" presStyleCnt="4" custScaleX="123744" custScaleY="217006" custLinFactNeighborX="12417" custLinFactNeighborY="11299">
        <dgm:presLayoutVars>
          <dgm:bulletEnabled val="1"/>
        </dgm:presLayoutVars>
      </dgm:prSet>
      <dgm:spPr/>
    </dgm:pt>
    <dgm:pt modelId="{2A5D1D33-980F-482D-8B2C-70DE11D7BC37}" type="pres">
      <dgm:prSet presAssocID="{AD890B47-C853-4088-828E-8F226FC0BD1B}" presName="spacing" presStyleCnt="0"/>
      <dgm:spPr/>
    </dgm:pt>
    <dgm:pt modelId="{0C37EAFE-EB66-496F-9837-41B0244AA76B}" type="pres">
      <dgm:prSet presAssocID="{A9268E13-3013-47B3-BD4C-54DA72AA6315}" presName="composite" presStyleCnt="0"/>
      <dgm:spPr/>
    </dgm:pt>
    <dgm:pt modelId="{DA1A7A75-0BFC-4F1D-A873-DF4DCE2819C5}" type="pres">
      <dgm:prSet presAssocID="{A9268E13-3013-47B3-BD4C-54DA72AA6315}" presName="imgShp" presStyleLbl="fgImgPlace1" presStyleIdx="1" presStyleCnt="4" custScaleX="449519" custScaleY="361923" custLinFactNeighborX="-42511" custLinFactNeighborY="-1446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gm:spPr>
    </dgm:pt>
    <dgm:pt modelId="{D9BC8AC9-2203-4B94-A165-641744F5576D}" type="pres">
      <dgm:prSet presAssocID="{A9268E13-3013-47B3-BD4C-54DA72AA6315}" presName="txShp" presStyleLbl="node1" presStyleIdx="1" presStyleCnt="4" custScaleX="122629" custScaleY="192488" custLinFactNeighborX="13575" custLinFactNeighborY="-10071">
        <dgm:presLayoutVars>
          <dgm:bulletEnabled val="1"/>
        </dgm:presLayoutVars>
      </dgm:prSet>
      <dgm:spPr/>
    </dgm:pt>
    <dgm:pt modelId="{7674D0EB-FB09-4361-96FD-D0C0FDE5592F}" type="pres">
      <dgm:prSet presAssocID="{E3663ECA-9470-49CE-9A9B-B08BD5076084}" presName="spacing" presStyleCnt="0"/>
      <dgm:spPr/>
    </dgm:pt>
    <dgm:pt modelId="{E07CA1AB-3A49-42BA-A541-B81586452D05}" type="pres">
      <dgm:prSet presAssocID="{209867D1-746E-47E6-BAA5-C0912ECA0993}" presName="composite" presStyleCnt="0"/>
      <dgm:spPr/>
    </dgm:pt>
    <dgm:pt modelId="{54874F8D-EAAD-494E-B99E-C33FB8ED3BF2}" type="pres">
      <dgm:prSet presAssocID="{209867D1-746E-47E6-BAA5-C0912ECA0993}" presName="imgShp" presStyleLbl="fgImgPlace1" presStyleIdx="2" presStyleCnt="4" custScaleX="441468" custScaleY="325732" custLinFactNeighborX="-61666" custLinFactNeighborY="-527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gm:spPr>
    </dgm:pt>
    <dgm:pt modelId="{721E9842-E58B-41EB-9CA9-5832DE262CE3}" type="pres">
      <dgm:prSet presAssocID="{209867D1-746E-47E6-BAA5-C0912ECA0993}" presName="txShp" presStyleLbl="node1" presStyleIdx="2" presStyleCnt="4" custScaleX="123853" custScaleY="195212" custLinFactNeighborX="12471" custLinFactNeighborY="-15535">
        <dgm:presLayoutVars>
          <dgm:bulletEnabled val="1"/>
        </dgm:presLayoutVars>
      </dgm:prSet>
      <dgm:spPr/>
    </dgm:pt>
    <dgm:pt modelId="{FF9768BE-71CB-41EC-B83A-428FAA24EF06}" type="pres">
      <dgm:prSet presAssocID="{EB09ADAC-9D64-413A-8747-5301CFA13952}" presName="spacing" presStyleCnt="0"/>
      <dgm:spPr/>
    </dgm:pt>
    <dgm:pt modelId="{4FE2F26E-6B93-4206-8B0F-DF13D38F1D59}" type="pres">
      <dgm:prSet presAssocID="{EF0DB8B1-52C1-43B8-9DB2-4B626059771B}" presName="composite" presStyleCnt="0"/>
      <dgm:spPr/>
    </dgm:pt>
    <dgm:pt modelId="{3715AB4E-C6E6-4BC0-BCBF-D250B251BF61}" type="pres">
      <dgm:prSet presAssocID="{EF0DB8B1-52C1-43B8-9DB2-4B626059771B}" presName="imgShp" presStyleLbl="fgImgPlace1" presStyleIdx="3" presStyleCnt="4" custScaleX="538008" custScaleY="445543" custLinFactX="-288646" custLinFactNeighborX="-300000" custLinFactNeighborY="-2485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gm:spPr>
    </dgm:pt>
    <dgm:pt modelId="{7B4D2D55-2A1C-424A-81A1-94FF01612185}" type="pres">
      <dgm:prSet presAssocID="{EF0DB8B1-52C1-43B8-9DB2-4B626059771B}" presName="txShp" presStyleLbl="node1" presStyleIdx="3" presStyleCnt="4" custScaleX="125587" custScaleY="218239" custLinFactNeighborX="11240" custLinFactNeighborY="-22534">
        <dgm:presLayoutVars>
          <dgm:bulletEnabled val="1"/>
        </dgm:presLayoutVars>
      </dgm:prSet>
      <dgm:spPr/>
    </dgm:pt>
  </dgm:ptLst>
  <dgm:cxnLst>
    <dgm:cxn modelId="{6084A10E-5545-4663-BDC2-D3955EBA0F03}" type="presOf" srcId="{93C7824F-B0AE-4EE0-8716-2DD77399EB63}" destId="{5B29B6DA-4EC1-431E-9BF6-C63A98673F15}" srcOrd="0" destOrd="0" presId="urn:microsoft.com/office/officeart/2005/8/layout/vList3"/>
    <dgm:cxn modelId="{E8F45113-19D8-44E6-BE6A-9313A3905629}" srcId="{8AB2B7B0-4444-443E-BA7C-CAE8436DC0D0}" destId="{A9268E13-3013-47B3-BD4C-54DA72AA6315}" srcOrd="1" destOrd="0" parTransId="{79E4C9ED-7328-48BF-9136-756079A058FC}" sibTransId="{E3663ECA-9470-49CE-9A9B-B08BD5076084}"/>
    <dgm:cxn modelId="{D56C2123-29C4-4D20-8B54-C9E53D0478A4}" type="presOf" srcId="{8AB2B7B0-4444-443E-BA7C-CAE8436DC0D0}" destId="{A6CA71DA-682C-43B0-B02D-FEDFE344304E}" srcOrd="0" destOrd="0" presId="urn:microsoft.com/office/officeart/2005/8/layout/vList3"/>
    <dgm:cxn modelId="{9058D862-353A-40C8-9F3F-8C4FD9918536}" srcId="{8AB2B7B0-4444-443E-BA7C-CAE8436DC0D0}" destId="{209867D1-746E-47E6-BAA5-C0912ECA0993}" srcOrd="2" destOrd="0" parTransId="{CFCF3386-E0E1-4703-8B78-D480BAD85D73}" sibTransId="{EB09ADAC-9D64-413A-8747-5301CFA13952}"/>
    <dgm:cxn modelId="{0F32498C-B7C6-4D50-A90C-B860583F19FB}" type="presOf" srcId="{A9268E13-3013-47B3-BD4C-54DA72AA6315}" destId="{D9BC8AC9-2203-4B94-A165-641744F5576D}" srcOrd="0" destOrd="0" presId="urn:microsoft.com/office/officeart/2005/8/layout/vList3"/>
    <dgm:cxn modelId="{CB42C2A1-35D7-469F-9455-378D0960E0FD}" type="presOf" srcId="{209867D1-746E-47E6-BAA5-C0912ECA0993}" destId="{721E9842-E58B-41EB-9CA9-5832DE262CE3}" srcOrd="0" destOrd="0" presId="urn:microsoft.com/office/officeart/2005/8/layout/vList3"/>
    <dgm:cxn modelId="{A8221FDE-0AC6-4A4C-8541-A1B647578FE8}" srcId="{8AB2B7B0-4444-443E-BA7C-CAE8436DC0D0}" destId="{EF0DB8B1-52C1-43B8-9DB2-4B626059771B}" srcOrd="3" destOrd="0" parTransId="{CB93FA4F-C389-4427-A283-929DC353FE1C}" sibTransId="{57E5D128-AB99-4752-A6B8-020483F44227}"/>
    <dgm:cxn modelId="{EE24EEF8-4CCD-4BB5-9707-8E60E8F73792}" type="presOf" srcId="{EF0DB8B1-52C1-43B8-9DB2-4B626059771B}" destId="{7B4D2D55-2A1C-424A-81A1-94FF01612185}" srcOrd="0" destOrd="0" presId="urn:microsoft.com/office/officeart/2005/8/layout/vList3"/>
    <dgm:cxn modelId="{AEF4E5FC-7EE9-4814-AF02-95AB9ABE1BB6}" srcId="{8AB2B7B0-4444-443E-BA7C-CAE8436DC0D0}" destId="{93C7824F-B0AE-4EE0-8716-2DD77399EB63}" srcOrd="0" destOrd="0" parTransId="{CC76006F-F388-4A68-B1AD-EDA2F2803CB2}" sibTransId="{AD890B47-C853-4088-828E-8F226FC0BD1B}"/>
    <dgm:cxn modelId="{429A7CF2-3740-49D2-93EF-71D702260E42}" type="presParOf" srcId="{A6CA71DA-682C-43B0-B02D-FEDFE344304E}" destId="{BD8982D7-FE9E-4BD0-899C-8BC485FE760A}" srcOrd="0" destOrd="0" presId="urn:microsoft.com/office/officeart/2005/8/layout/vList3"/>
    <dgm:cxn modelId="{9C11AC36-8E7E-4D01-B23A-3AF81690F45A}" type="presParOf" srcId="{BD8982D7-FE9E-4BD0-899C-8BC485FE760A}" destId="{6D0B0E78-EE8C-442C-8C80-5E0D0236AAA7}" srcOrd="0" destOrd="0" presId="urn:microsoft.com/office/officeart/2005/8/layout/vList3"/>
    <dgm:cxn modelId="{D25C4117-6385-41AC-B373-B925436D6101}" type="presParOf" srcId="{BD8982D7-FE9E-4BD0-899C-8BC485FE760A}" destId="{5B29B6DA-4EC1-431E-9BF6-C63A98673F15}" srcOrd="1" destOrd="0" presId="urn:microsoft.com/office/officeart/2005/8/layout/vList3"/>
    <dgm:cxn modelId="{F0ADC949-AD85-4596-AFAB-B650FA13C8D8}" type="presParOf" srcId="{A6CA71DA-682C-43B0-B02D-FEDFE344304E}" destId="{2A5D1D33-980F-482D-8B2C-70DE11D7BC37}" srcOrd="1" destOrd="0" presId="urn:microsoft.com/office/officeart/2005/8/layout/vList3"/>
    <dgm:cxn modelId="{22AFC186-B7CB-4D3A-B3DF-00FDBC78ECF6}" type="presParOf" srcId="{A6CA71DA-682C-43B0-B02D-FEDFE344304E}" destId="{0C37EAFE-EB66-496F-9837-41B0244AA76B}" srcOrd="2" destOrd="0" presId="urn:microsoft.com/office/officeart/2005/8/layout/vList3"/>
    <dgm:cxn modelId="{6AE55FF1-664B-4D74-836B-7D14B0FE2F48}" type="presParOf" srcId="{0C37EAFE-EB66-496F-9837-41B0244AA76B}" destId="{DA1A7A75-0BFC-4F1D-A873-DF4DCE2819C5}" srcOrd="0" destOrd="0" presId="urn:microsoft.com/office/officeart/2005/8/layout/vList3"/>
    <dgm:cxn modelId="{20A6A6B0-C6C6-4037-9919-896639D2B6F6}" type="presParOf" srcId="{0C37EAFE-EB66-496F-9837-41B0244AA76B}" destId="{D9BC8AC9-2203-4B94-A165-641744F5576D}" srcOrd="1" destOrd="0" presId="urn:microsoft.com/office/officeart/2005/8/layout/vList3"/>
    <dgm:cxn modelId="{2B4610F5-5E1C-4E6D-8D1B-9092FEBE67D4}" type="presParOf" srcId="{A6CA71DA-682C-43B0-B02D-FEDFE344304E}" destId="{7674D0EB-FB09-4361-96FD-D0C0FDE5592F}" srcOrd="3" destOrd="0" presId="urn:microsoft.com/office/officeart/2005/8/layout/vList3"/>
    <dgm:cxn modelId="{73869E8E-B6FE-49B0-BF43-9FA904DF9A5F}" type="presParOf" srcId="{A6CA71DA-682C-43B0-B02D-FEDFE344304E}" destId="{E07CA1AB-3A49-42BA-A541-B81586452D05}" srcOrd="4" destOrd="0" presId="urn:microsoft.com/office/officeart/2005/8/layout/vList3"/>
    <dgm:cxn modelId="{9166FA24-FDDE-4D8E-B48F-F9F58B3C7104}" type="presParOf" srcId="{E07CA1AB-3A49-42BA-A541-B81586452D05}" destId="{54874F8D-EAAD-494E-B99E-C33FB8ED3BF2}" srcOrd="0" destOrd="0" presId="urn:microsoft.com/office/officeart/2005/8/layout/vList3"/>
    <dgm:cxn modelId="{BD0B339A-7B3B-4BFE-8A88-BB827BABA308}" type="presParOf" srcId="{E07CA1AB-3A49-42BA-A541-B81586452D05}" destId="{721E9842-E58B-41EB-9CA9-5832DE262CE3}" srcOrd="1" destOrd="0" presId="urn:microsoft.com/office/officeart/2005/8/layout/vList3"/>
    <dgm:cxn modelId="{D46AE378-8EC1-4FAA-8A54-2DF1DED7E9C5}" type="presParOf" srcId="{A6CA71DA-682C-43B0-B02D-FEDFE344304E}" destId="{FF9768BE-71CB-41EC-B83A-428FAA24EF06}" srcOrd="5" destOrd="0" presId="urn:microsoft.com/office/officeart/2005/8/layout/vList3"/>
    <dgm:cxn modelId="{98A3DCDF-6298-4633-A57C-231086A66118}" type="presParOf" srcId="{A6CA71DA-682C-43B0-B02D-FEDFE344304E}" destId="{4FE2F26E-6B93-4206-8B0F-DF13D38F1D59}" srcOrd="6" destOrd="0" presId="urn:microsoft.com/office/officeart/2005/8/layout/vList3"/>
    <dgm:cxn modelId="{6C0FF624-A34A-4A4C-9A00-AF17C99290C8}" type="presParOf" srcId="{4FE2F26E-6B93-4206-8B0F-DF13D38F1D59}" destId="{3715AB4E-C6E6-4BC0-BCBF-D250B251BF61}" srcOrd="0" destOrd="0" presId="urn:microsoft.com/office/officeart/2005/8/layout/vList3"/>
    <dgm:cxn modelId="{A4E130D6-0870-476B-853D-D770D6F266BD}" type="presParOf" srcId="{4FE2F26E-6B93-4206-8B0F-DF13D38F1D59}" destId="{7B4D2D55-2A1C-424A-81A1-94FF01612185}" srcOrd="1" destOrd="0" presId="urn:microsoft.com/office/officeart/2005/8/layout/vList3"/>
  </dgm:cxnLst>
  <dgm:bg>
    <a:solidFill>
      <a:schemeClr val="accent3">
        <a:lumMod val="20000"/>
        <a:lumOff val="80000"/>
      </a:schemeClr>
    </a:solidFill>
    <a:effectLst>
      <a:glow rad="228600">
        <a:schemeClr val="accent3">
          <a:satMod val="175000"/>
          <a:alpha val="40000"/>
        </a:schemeClr>
      </a:glow>
    </a:effectLst>
  </dgm:bg>
  <dgm:whole>
    <a:ln>
      <a:solidFill>
        <a:srgbClr val="00009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9B6DA-4EC1-431E-9BF6-C63A98673F15}">
      <dsp:nvSpPr>
        <dsp:cNvPr id="0" name=""/>
        <dsp:cNvSpPr/>
      </dsp:nvSpPr>
      <dsp:spPr>
        <a:xfrm rot="10800000">
          <a:off x="1398435" y="397009"/>
          <a:ext cx="6497764" cy="566882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1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Режимні</a:t>
          </a:r>
          <a:r>
            <a:rPr lang="ru-RU" sz="2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ru-RU" sz="24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моменти</a:t>
          </a:r>
          <a:r>
            <a:rPr lang="ru-RU" sz="2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з урахуванням видів діяльності</a:t>
          </a:r>
        </a:p>
      </dsp:txBody>
      <dsp:txXfrm rot="10800000">
        <a:off x="1540155" y="397009"/>
        <a:ext cx="6356044" cy="566882"/>
      </dsp:txXfrm>
    </dsp:sp>
    <dsp:sp modelId="{6D0B0E78-EE8C-442C-8C80-5E0D0236AAA7}">
      <dsp:nvSpPr>
        <dsp:cNvPr id="0" name=""/>
        <dsp:cNvSpPr/>
      </dsp:nvSpPr>
      <dsp:spPr>
        <a:xfrm>
          <a:off x="0" y="0"/>
          <a:ext cx="1770809" cy="1299303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BC8AC9-2203-4B94-A165-641744F5576D}">
      <dsp:nvSpPr>
        <dsp:cNvPr id="0" name=""/>
        <dsp:cNvSpPr/>
      </dsp:nvSpPr>
      <dsp:spPr>
        <a:xfrm rot="10800000">
          <a:off x="1441311" y="1573563"/>
          <a:ext cx="6439215" cy="502834"/>
        </a:xfrm>
        <a:prstGeom prst="homePlate">
          <a:avLst/>
        </a:prstGeom>
        <a:gradFill rotWithShape="0">
          <a:gsLst>
            <a:gs pos="0">
              <a:schemeClr val="accent5">
                <a:hueOff val="3546033"/>
                <a:satOff val="-153"/>
                <a:lumOff val="-6994"/>
                <a:alphaOff val="0"/>
                <a:shade val="51000"/>
                <a:satMod val="130000"/>
              </a:schemeClr>
            </a:gs>
            <a:gs pos="80000">
              <a:schemeClr val="accent5">
                <a:hueOff val="3546033"/>
                <a:satOff val="-153"/>
                <a:lumOff val="-699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6033"/>
                <a:satOff val="-153"/>
                <a:lumOff val="-69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1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Види</a:t>
          </a:r>
          <a:r>
            <a:rPr lang="ru-RU" sz="2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діяльності з урахуванням освітніх напрямів</a:t>
          </a:r>
        </a:p>
      </dsp:txBody>
      <dsp:txXfrm rot="10800000">
        <a:off x="1567019" y="1573563"/>
        <a:ext cx="6313507" cy="502834"/>
      </dsp:txXfrm>
    </dsp:sp>
    <dsp:sp modelId="{DA1A7A75-0BFC-4F1D-A873-DF4DCE2819C5}">
      <dsp:nvSpPr>
        <dsp:cNvPr id="0" name=""/>
        <dsp:cNvSpPr/>
      </dsp:nvSpPr>
      <dsp:spPr>
        <a:xfrm>
          <a:off x="624425" y="1340788"/>
          <a:ext cx="1174274" cy="945448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1E9842-E58B-41EB-9CA9-5832DE262CE3}">
      <dsp:nvSpPr>
        <dsp:cNvPr id="0" name=""/>
        <dsp:cNvSpPr/>
      </dsp:nvSpPr>
      <dsp:spPr>
        <a:xfrm rot="10800000">
          <a:off x="1351205" y="2531888"/>
          <a:ext cx="6503487" cy="509950"/>
        </a:xfrm>
        <a:prstGeom prst="homePlate">
          <a:avLst/>
        </a:prstGeom>
        <a:gradFill rotWithShape="0">
          <a:gsLst>
            <a:gs pos="0">
              <a:schemeClr val="accent5">
                <a:hueOff val="7092066"/>
                <a:satOff val="-307"/>
                <a:lumOff val="-139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2066"/>
                <a:satOff val="-307"/>
                <a:lumOff val="-139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2066"/>
                <a:satOff val="-307"/>
                <a:lumOff val="-13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1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Інтегровані</a:t>
          </a:r>
          <a:r>
            <a:rPr lang="ru-RU" sz="2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блоки</a:t>
          </a:r>
        </a:p>
      </dsp:txBody>
      <dsp:txXfrm rot="10800000">
        <a:off x="1478692" y="2531888"/>
        <a:ext cx="6376000" cy="509950"/>
      </dsp:txXfrm>
    </dsp:sp>
    <dsp:sp modelId="{54874F8D-EAAD-494E-B99E-C33FB8ED3BF2}">
      <dsp:nvSpPr>
        <dsp:cNvPr id="0" name=""/>
        <dsp:cNvSpPr/>
      </dsp:nvSpPr>
      <dsp:spPr>
        <a:xfrm>
          <a:off x="584902" y="2388220"/>
          <a:ext cx="1153242" cy="850906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4D2D55-2A1C-424A-81A1-94FF01612185}">
      <dsp:nvSpPr>
        <dsp:cNvPr id="0" name=""/>
        <dsp:cNvSpPr/>
      </dsp:nvSpPr>
      <dsp:spPr>
        <a:xfrm rot="10800000">
          <a:off x="1256506" y="3568904"/>
          <a:ext cx="6594539" cy="570103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19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Освітні</a:t>
          </a:r>
          <a:r>
            <a:rPr lang="ru-RU" sz="2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ru-RU" sz="24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напрями</a:t>
          </a:r>
          <a:endParaRPr lang="ru-RU" sz="24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10800000">
        <a:off x="1399032" y="3568904"/>
        <a:ext cx="6452013" cy="570103"/>
      </dsp:txXfrm>
    </dsp:sp>
    <dsp:sp modelId="{3715AB4E-C6E6-4BC0-BCBF-D250B251BF61}">
      <dsp:nvSpPr>
        <dsp:cNvPr id="0" name=""/>
        <dsp:cNvSpPr/>
      </dsp:nvSpPr>
      <dsp:spPr>
        <a:xfrm>
          <a:off x="0" y="3265959"/>
          <a:ext cx="1405433" cy="1163887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Ser_osv/89766/" TargetMode="External"/><Relationship Id="rId2" Type="http://schemas.openxmlformats.org/officeDocument/2006/relationships/hyperlink" Target="https://osvita.ua/legislation/doshkilna-osvita/89460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5" y="234199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1720" y="3183848"/>
            <a:ext cx="5526360" cy="1168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275" y="2253438"/>
            <a:ext cx="7933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Планування 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освітньої діяльності з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дошкільниками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6DDD8-0BDE-CCA2-BDBE-9322E6FBAD4D}"/>
              </a:ext>
            </a:extLst>
          </p:cNvPr>
          <p:cNvSpPr txBox="1"/>
          <p:nvPr/>
        </p:nvSpPr>
        <p:spPr>
          <a:xfrm>
            <a:off x="3275856" y="5085184"/>
            <a:ext cx="4536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   09.02.2023 р.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проведення: 13.30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842337"/>
            <a:ext cx="83164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Лариса БОНДАРЧУК, 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 КУ «ЦПРПП ВМР»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0734" y="1413168"/>
            <a:ext cx="9001000" cy="106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Заняття міської Школи вихователя-стажера «Дебют»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закладів дошкільної освіти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Вінницької територіальної громади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розвитку педагогічних працівників Вінницької міської ради»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A3FA3C-2F3C-4AF8-A15A-A6DBF86DBB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483" y="4005064"/>
            <a:ext cx="2077517" cy="26642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7C8A0-3995-4338-9458-AE0B51E94D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907694"/>
            <a:ext cx="1656184" cy="17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0376" y="312738"/>
            <a:ext cx="8375649" cy="564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Нормативно-правові документи:</a:t>
            </a:r>
            <a:endParaRPr lang="ru-RU" sz="2000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МОН України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 затвердження гранично допустимого навантаження на дитину у дошкільних навчальних закладах різних типів та форм власності» від 20.04.2015 №446                                                                                                                               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затвердження протиепідемічних заходів у закладах  дошкільної освіти на період карантину у зв’язку з поширенням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короновірусної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хвороби (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-19) (постанова МОЗ від 22.09.2020№ 55).</a:t>
            </a:r>
            <a:r>
              <a:rPr lang="ru-RU" dirty="0"/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в закладах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20.06.2023 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№ 1/8820-23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2023/2024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(лист МОН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14.08.2023 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№ 1/12038-23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https://goo.gl/17YmaJ)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методичні рекомендації про окремі питання діяльності закладів дошкільної освіти у 2023/2024 навчальному році лист МОН </a:t>
            </a:r>
            <a:r>
              <a:rPr lang="uk-UA" dirty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21.08.2023 року № 1/12490-23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53FC6E-9914-4E33-8D0F-7F8468B0FE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492" y="160337"/>
            <a:ext cx="824533" cy="11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6411256"/>
              </p:ext>
            </p:extLst>
          </p:nvPr>
        </p:nvGraphicFramePr>
        <p:xfrm>
          <a:off x="395536" y="1628800"/>
          <a:ext cx="789620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Аспекти  плану освітньої роботи з дітьми: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575" y="764704"/>
            <a:ext cx="775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Міський голова розповів як працюватимуть влітку дитсадки Рівного. Місто -  Новини Рівного та області — Рівне Вечірнє"/>
          <p:cNvSpPr>
            <a:spLocks noChangeAspect="1" noChangeArrowheads="1"/>
          </p:cNvSpPr>
          <p:nvPr/>
        </p:nvSpPr>
        <p:spPr bwMode="auto">
          <a:xfrm>
            <a:off x="612775" y="9087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05528E-8AEB-4754-B837-BEB7E00B06C3}"/>
              </a:ext>
            </a:extLst>
          </p:cNvPr>
          <p:cNvSpPr txBox="1"/>
          <p:nvPr/>
        </p:nvSpPr>
        <p:spPr>
          <a:xfrm>
            <a:off x="155576" y="352613"/>
            <a:ext cx="882568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ході планування освітньої роботи важливо обов'язково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нинішніх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4C2CC8-3E8B-46CF-AE3E-CF4925BDF2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5725165"/>
            <a:ext cx="1752129" cy="10837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38DB22-121D-40B1-94A5-9D792508FE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706" y="5034696"/>
            <a:ext cx="2385750" cy="1704027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12636F5-1A2C-439D-B8F9-EAA5EA7DFC72}"/>
              </a:ext>
            </a:extLst>
          </p:cNvPr>
          <p:cNvSpPr/>
          <p:nvPr/>
        </p:nvSpPr>
        <p:spPr>
          <a:xfrm>
            <a:off x="155575" y="2413338"/>
            <a:ext cx="85928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- формування навичок захисту життя, свого та близьких: без ігнорування, залякування і драматизації дітей треба навчити жити в нинішніх умовах ; 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- пробудження милосердя, адже навколо багато людей, які потребують реальної допомоги, уваги, турботи;</a:t>
            </a:r>
          </a:p>
        </p:txBody>
      </p:sp>
    </p:spTree>
    <p:extLst>
      <p:ext uri="{BB962C8B-B14F-4D97-AF65-F5344CB8AC3E}">
        <p14:creationId xmlns:p14="http://schemas.microsoft.com/office/powerpoint/2010/main" val="3972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A8601BF-01BD-4557-B158-4D28D09B83B3}"/>
              </a:ext>
            </a:extLst>
          </p:cNvPr>
          <p:cNvSpPr/>
          <p:nvPr/>
        </p:nvSpPr>
        <p:spPr>
          <a:xfrm>
            <a:off x="107504" y="260648"/>
            <a:ext cx="8784976" cy="513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800" dirty="0">
                <a:latin typeface="Bookman Old Style" panose="02050604050505020204" pitchFamily="18" charset="0"/>
              </a:rPr>
              <a:t>- </a:t>
            </a:r>
            <a:r>
              <a:rPr lang="uk-UA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здійснення правового і громадянського</a:t>
            </a:r>
            <a:r>
              <a:rPr lang="uk-UA" sz="2800" dirty="0">
                <a:latin typeface="Bookman Old Style" panose="02050604050505020204" pitchFamily="18" charset="0"/>
              </a:rPr>
              <a:t>, </a:t>
            </a:r>
            <a:r>
              <a:rPr lang="uk-UA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а також патріотичного виховання;</a:t>
            </a:r>
          </a:p>
          <a:p>
            <a:r>
              <a:rPr lang="uk-UA" sz="2800" dirty="0">
                <a:latin typeface="Bookman Old Style" panose="02050604050505020204" pitchFamily="18" charset="0"/>
              </a:rPr>
              <a:t>- </a:t>
            </a:r>
            <a:r>
              <a:rPr lang="uk-UA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формування ціннісних пріоритетів, передусім загальнолюдських цінностей</a:t>
            </a:r>
            <a:r>
              <a:rPr lang="uk-UA" sz="2800" dirty="0">
                <a:latin typeface="Bookman Old Style" panose="02050604050505020204" pitchFamily="18" charset="0"/>
              </a:rPr>
              <a:t>;</a:t>
            </a:r>
          </a:p>
          <a:p>
            <a:r>
              <a:rPr lang="uk-UA" sz="2800" dirty="0">
                <a:latin typeface="Bookman Old Style" panose="02050604050505020204" pitchFamily="18" charset="0"/>
              </a:rPr>
              <a:t>- </a:t>
            </a:r>
            <a:r>
              <a:rPr lang="uk-UA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інтегрований підхід до організації та змісту дошкільної освіти; 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- надання пріоритету провідним видам діяльності дітей на кожному віковому періоді</a:t>
            </a:r>
            <a:r>
              <a:rPr lang="uk-UA" sz="2800" dirty="0">
                <a:latin typeface="Bookman Old Style" panose="02050604050505020204" pitchFamily="18" charset="0"/>
              </a:rPr>
              <a:t>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A5A32D-D3C5-4912-B8EB-8BBFA20B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16632"/>
            <a:ext cx="2880320" cy="17281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F7FA21-3F44-4A08-A9C6-A5154DF87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5050899"/>
            <a:ext cx="2701744" cy="15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4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179512" y="306716"/>
            <a:ext cx="849694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0099"/>
                </a:solidFill>
                <a:latin typeface="Times New Roman"/>
                <a:ea typeface="Calibri"/>
              </a:rPr>
              <a:t>«</a:t>
            </a:r>
            <a:r>
              <a:rPr lang="uk-UA" sz="2400" b="1" dirty="0">
                <a:solidFill>
                  <a:srgbClr val="000099"/>
                </a:solidFill>
                <a:latin typeface="Times New Roman"/>
                <a:ea typeface="Calibri"/>
              </a:rPr>
              <a:t>Примірна інструкція з діловодства у дошкільних навчальних закладах» затверджена наказом Міністерства освіти і науки, молоді та спорту України № 1059 від 01.10.2012 р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3BEF7-3CCA-4992-9529-4BD73BD8762E}"/>
              </a:ext>
            </a:extLst>
          </p:cNvPr>
          <p:cNvSpPr txBox="1"/>
          <p:nvPr/>
        </p:nvSpPr>
        <p:spPr>
          <a:xfrm>
            <a:off x="323528" y="1880565"/>
            <a:ext cx="7831600" cy="4616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99"/>
                </a:solidFill>
                <a:latin typeface="Times New Roman"/>
                <a:ea typeface="Times New Roman"/>
              </a:rPr>
              <a:t>Додаток 1  до Інструкції   (пункту 1.4)</a:t>
            </a:r>
            <a:endParaRPr lang="uk-UA" sz="1800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800" b="1" dirty="0">
                <a:solidFill>
                  <a:srgbClr val="000099"/>
                </a:solidFill>
                <a:latin typeface="Times New Roman"/>
                <a:ea typeface="Times New Roman"/>
              </a:rPr>
              <a:t>Перелік обов’язкового складу документів відповідальність за формування та зберігання яких несе:</a:t>
            </a:r>
          </a:p>
          <a:p>
            <a:pPr indent="45720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b="1" dirty="0">
                <a:solidFill>
                  <a:srgbClr val="000099"/>
                </a:solidFill>
                <a:latin typeface="Times New Roman"/>
                <a:ea typeface="Times New Roman"/>
              </a:rPr>
              <a:t>3. Вихователь: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99"/>
                </a:solidFill>
                <a:latin typeface="Times New Roman"/>
                <a:ea typeface="Times New Roman"/>
              </a:rPr>
              <a:t>         3.1.  План освітньої роботи з дітьми</a:t>
            </a:r>
            <a:endParaRPr lang="uk-UA" sz="2400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solidFill>
                  <a:srgbClr val="000099"/>
                </a:solidFill>
                <a:latin typeface="Times New Roman"/>
                <a:ea typeface="Times New Roman"/>
              </a:rPr>
              <a:t>          </a:t>
            </a:r>
            <a:r>
              <a:rPr lang="ru-RU" sz="2400" dirty="0">
                <a:solidFill>
                  <a:srgbClr val="000099"/>
                </a:solidFill>
                <a:latin typeface="Times New Roman"/>
                <a:ea typeface="Times New Roman"/>
              </a:rPr>
              <a:t>3.2. Журнал обліку щоденного відвідування групи дітьми.</a:t>
            </a:r>
            <a:endParaRPr lang="uk-UA" sz="2400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99"/>
                </a:solidFill>
                <a:latin typeface="Times New Roman"/>
                <a:ea typeface="Times New Roman"/>
              </a:rPr>
              <a:t>          3.3. Книга відомостей про дітей та їхніх батьків.</a:t>
            </a:r>
            <a:endParaRPr lang="uk-UA" sz="2400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99"/>
                </a:solidFill>
                <a:latin typeface="Times New Roman"/>
                <a:ea typeface="Times New Roman"/>
              </a:rPr>
              <a:t>          3.4. Картотека дидактичних ігор,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err="1">
                <a:solidFill>
                  <a:srgbClr val="000099"/>
                </a:solidFill>
                <a:latin typeface="Times New Roman"/>
                <a:ea typeface="Times New Roman"/>
              </a:rPr>
              <a:t>методичних</a:t>
            </a:r>
            <a:r>
              <a:rPr lang="ru-RU" sz="2400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Times New Roman"/>
                <a:ea typeface="Times New Roman"/>
              </a:rPr>
              <a:t>розробок</a:t>
            </a:r>
            <a:r>
              <a:rPr lang="ru-RU" sz="2400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99"/>
                </a:solidFill>
                <a:latin typeface="Times New Roman"/>
                <a:ea typeface="Times New Roman"/>
              </a:rPr>
              <a:t> (конспекти різних видів роботи з </a:t>
            </a:r>
            <a:r>
              <a:rPr lang="ru-RU" sz="2400" dirty="0" err="1">
                <a:solidFill>
                  <a:srgbClr val="000099"/>
                </a:solidFill>
                <a:latin typeface="Times New Roman"/>
                <a:ea typeface="Times New Roman"/>
              </a:rPr>
              <a:t>дітьми</a:t>
            </a:r>
            <a:endParaRPr lang="ru-RU" sz="2400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99"/>
                </a:solidFill>
                <a:latin typeface="Times New Roman"/>
                <a:ea typeface="Times New Roman"/>
              </a:rPr>
              <a:t>  тощо).</a:t>
            </a:r>
            <a:r>
              <a:rPr lang="uk-UA" sz="2400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solidFill>
                  <a:srgbClr val="000099"/>
                </a:solidFill>
                <a:latin typeface="Times New Roman"/>
                <a:ea typeface="Times New Roman"/>
              </a:rPr>
              <a:t>          3.5. Щоденник з підвищення фахового рівн</a:t>
            </a:r>
            <a:r>
              <a:rPr lang="uk-UA" sz="2400" dirty="0">
                <a:latin typeface="Times New Roman"/>
                <a:ea typeface="Times New Roman"/>
              </a:rPr>
              <a:t>я</a:t>
            </a:r>
            <a:r>
              <a:rPr lang="uk-UA" sz="2400" b="1" dirty="0">
                <a:latin typeface="Times New Roman"/>
                <a:ea typeface="Times New Roman"/>
              </a:rPr>
              <a:t> </a:t>
            </a:r>
            <a:endParaRPr lang="uk-UA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9F2BCA-841D-4E96-9F1A-50C607E77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491" y="4188889"/>
            <a:ext cx="1291306" cy="19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5347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02723F-DD05-8B6C-2665-DE224E1692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5303430"/>
            <a:ext cx="2005498" cy="136606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75656" y="260648"/>
            <a:ext cx="6624736" cy="1296144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Bookman Old Style" panose="02050604050505020204" pitchFamily="18" charset="0"/>
              </a:rPr>
              <a:t>Педагогічні умови для складання календарного плану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3018210"/>
            <a:ext cx="2520255" cy="1058862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Віковий склад групи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700808"/>
            <a:ext cx="4797722" cy="1152128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Результати діагностики розвитку дітей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5445224"/>
            <a:ext cx="2664296" cy="1152128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Розподіл дітей на підгрупи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3140968"/>
            <a:ext cx="3635896" cy="1872208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Якість предметно-розвивального середовища в групі та за її межами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458D05-31BA-41C3-B9C7-E25DFA8657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757" y="3026722"/>
            <a:ext cx="2199695" cy="22767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179512" y="116632"/>
            <a:ext cx="811963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Форма планування може бути різною, і затверджується педрадою закладу дошкільної освіти: </a:t>
            </a:r>
          </a:p>
          <a:p>
            <a:pPr algn="just"/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поширена - для молодого педагога (до 3-х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спрощена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для педагога-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професіонала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3BEF7-3CCA-4992-9529-4BD73BD8762E}"/>
              </a:ext>
            </a:extLst>
          </p:cNvPr>
          <p:cNvSpPr txBox="1"/>
          <p:nvPr/>
        </p:nvSpPr>
        <p:spPr>
          <a:xfrm>
            <a:off x="179512" y="1700808"/>
            <a:ext cx="8227644" cy="451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9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жодному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безсистемність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пропущення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видів занять та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b="1" i="1" dirty="0">
                <a:solidFill>
                  <a:srgbClr val="000099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пішохідні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переходи;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фізкультура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свіжому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повітрі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колективна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праця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сюжетно-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рольові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конструктивно-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будівельні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театралізовані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ігри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СХД: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художньо-мовленнєва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музична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образотворча</a:t>
            </a:r>
            <a:r>
              <a:rPr lang="ru-RU" sz="2400" b="1" i="1" dirty="0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театралізована</a:t>
            </a:r>
            <a:endParaRPr lang="ru-RU" sz="2400" b="1" i="1" dirty="0">
              <a:solidFill>
                <a:srgbClr val="000099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4D852D-2100-83BD-AAC0-D842DAE38F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57" y="29716"/>
            <a:ext cx="833243" cy="17430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07DDD-2147-FCF1-33B4-C27A1EDD76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5589241"/>
            <a:ext cx="252028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31833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64096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</a:t>
            </a:r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Педагог має свободу вибору найбільш ефективної та зручної для нього моделі та форми планування як інструменту організації освітньої діяльності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41F7C3-8233-443D-87EE-097D488A55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280" y="4965591"/>
            <a:ext cx="2390901" cy="1852616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7B43D01-4EB1-4B99-ADFC-080AF3865CA4}"/>
              </a:ext>
            </a:extLst>
          </p:cNvPr>
          <p:cNvSpPr/>
          <p:nvPr/>
        </p:nvSpPr>
        <p:spPr>
          <a:xfrm>
            <a:off x="179511" y="2218236"/>
            <a:ext cx="8784977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Форма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планування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може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бути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довільною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сітка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текст,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або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комбінована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     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Зазвичай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у закладах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дошкільної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педагоги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складають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перспективний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календарний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план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роботи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Ці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види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планування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належать до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обов’язкової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документації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вихователя</a:t>
            </a:r>
            <a:endParaRPr lang="uk-UA" sz="24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BE609-14C7-40C2-87BD-9AC0EE217D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579720"/>
            <a:ext cx="1408931" cy="19725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3912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сітки занять, їх тематика;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ігрової та трудової діяльності;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тематика свят та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комплекси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ранкової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денного сну (по 2 комплекси на місяць з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ускладненнями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другому тижні);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загартувальні заходи (назва, норми);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робота з батьками (форма, теми, термін проведення);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довготривалі спостереження (назва об'єкту, мета, короткі запитання).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404664"/>
            <a:ext cx="790971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 перспективних планів освітньої діяльності 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відносяться:  </a:t>
            </a:r>
            <a:endParaRPr lang="ru-RU" sz="2800" b="1" dirty="0">
              <a:solidFill>
                <a:srgbClr val="000099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8BD3E-3C47-4434-BCA8-6AB3B129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937775"/>
            <a:ext cx="2887490" cy="1818204"/>
          </a:xfrm>
          <a:prstGeom prst="rect">
            <a:avLst/>
          </a:prstGeom>
          <a:ln w="38100"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AA710C-ED44-4765-8B47-67B4E9C7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949320"/>
            <a:ext cx="2880320" cy="1792048"/>
          </a:xfrm>
          <a:prstGeom prst="rect">
            <a:avLst/>
          </a:prstGeom>
          <a:ln w="38100"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3FB5C-F18E-4896-9F91-6D1811DE8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904696"/>
            <a:ext cx="1522015" cy="111898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3099F2-BC09-4517-96DF-768C657EEB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326" y="4949320"/>
            <a:ext cx="2360154" cy="1599372"/>
          </a:xfrm>
          <a:prstGeom prst="rect">
            <a:avLst/>
          </a:prstGeom>
          <a:ln w="38100"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22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Мои документы\Рабочий стол\посібник 2018\фото 05.03\20190305_1539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2444"/>
            <a:ext cx="2664296" cy="206210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5904656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uk-UA" b="1" dirty="0">
              <a:solidFill>
                <a:srgbClr val="FF66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Календарний план містить інформацію про організацію вихователем  роботи на кожен день</a:t>
            </a:r>
          </a:p>
          <a:p>
            <a:endParaRPr lang="uk-UA" b="1" dirty="0">
              <a:solidFill>
                <a:srgbClr val="FF66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uk-UA" sz="2000" dirty="0">
              <a:latin typeface="Comic Sans MS" pitchFamily="66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706774-0723-4BC7-8DFB-F212F0E4A2A2}"/>
              </a:ext>
            </a:extLst>
          </p:cNvPr>
          <p:cNvSpPr/>
          <p:nvPr/>
        </p:nvSpPr>
        <p:spPr>
          <a:xfrm>
            <a:off x="107504" y="2551837"/>
            <a:ext cx="878497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Один з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варіантів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-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планування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за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основними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режимними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моментами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першої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(ранок,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заняття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перша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прогулянка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) і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другої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праця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СХД,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розваги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ігри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друга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прогулянка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вечір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)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половини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дня.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Це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традиційний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підхід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до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планування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endParaRPr lang="uk-UA" sz="24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708874-C91D-4616-BA3A-D334433D22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91923"/>
            <a:ext cx="3195725" cy="1938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542A4-F53A-41D8-B1ED-E34E323725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665224"/>
            <a:ext cx="2771800" cy="20761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531D2A-8DEF-461A-A1E7-B5D7E92C2A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760" y="5063199"/>
            <a:ext cx="2222376" cy="1697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521A9E-A6C1-40A2-8019-819DFD4863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490829"/>
            <a:ext cx="1723256" cy="1098169"/>
          </a:xfrm>
          <a:prstGeom prst="rect">
            <a:avLst/>
          </a:prstGeom>
          <a:ln w="38100"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C7FD1-4209-4EFB-B63B-FFFD519F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760"/>
            <a:ext cx="7948364" cy="140705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Яким має бути план вихователя в несприятливих умовах?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63E290E-C3B8-4910-8DB7-9AEEC89CF8AF}"/>
              </a:ext>
            </a:extLst>
          </p:cNvPr>
          <p:cNvSpPr/>
          <p:nvPr/>
        </p:nvSpPr>
        <p:spPr>
          <a:xfrm>
            <a:off x="251520" y="1859340"/>
            <a:ext cx="8712968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зручний, функціональний; 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-врахування  живих ситуацій та реальних інтересів і потреб дітей; 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 - усвідомлення ризиків конкретних умов, у яких доводиться ретельно оцінювати свій потенціал і ресурси;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-  піклування про свою безпеку і забезпечення безпеки дітей;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 - реалізація освітніх завдань, визначених в державному стандарті.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66FEC3-E866-4DAD-9550-84DCDA2BA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1093203"/>
            <a:ext cx="1971700" cy="12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96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280920" cy="390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період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воєнного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стану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безпекова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ситуація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не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дає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можливості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проводити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екскурсії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мандрівки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поза межами закладу.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Необхідною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є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організація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ділянках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ЗДО не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лише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городів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квітників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а й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куточків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рослин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рідного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краю. Педагогам треба самим знати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ці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рослини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ознайомлювати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з ними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дітей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збагачуючи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активний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пасивний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словники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українськими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назвами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— як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народними</a:t>
            </a: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, так і </a:t>
            </a:r>
            <a:r>
              <a:rPr lang="ru-RU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науковими</a:t>
            </a:r>
            <a:endParaRPr lang="uk-UA" sz="24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lvl="0" algn="just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8DA5EE-6C8B-410E-BAB9-516C0ABAE3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149080"/>
            <a:ext cx="2232248" cy="13310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EE21D1-4A21-49EF-8864-8D90B2C2D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45961"/>
            <a:ext cx="3731201" cy="1908986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357FE5-20B0-4E22-93C0-7B14EB15D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905" y="4305648"/>
            <a:ext cx="3109559" cy="225937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1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496944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Для збереження цілісності освітнього процесу в умовах можливої небезпеки варто планувати освітні взаємодії з дітьми так, щоб у разі необхідності переміщення до укриття можна було б продовжити розпочату діяльність. Освітній процес має бути мобільним, орієнтованим на сьогоднішню ситуацію, враховувати фізичний і психологічний стан дітей і педагогів</a:t>
            </a:r>
          </a:p>
          <a:p>
            <a:pPr lvl="0" algn="just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86616A-FE81-448D-B92D-84B3F7F1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581128"/>
            <a:ext cx="2927325" cy="1948002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F7CB41-3847-4B29-8440-B11ECCC527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1" y="4797152"/>
            <a:ext cx="2927325" cy="1948001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58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081AF68-2EAA-4392-9F5F-93E0ED0753A0}"/>
              </a:ext>
            </a:extLst>
          </p:cNvPr>
          <p:cNvSpPr/>
          <p:nvPr/>
        </p:nvSpPr>
        <p:spPr>
          <a:xfrm>
            <a:off x="251520" y="332656"/>
            <a:ext cx="8568952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умовах воєнного стану часте перебування дітей в укриттях може суттєво знизити рівень їхньої рухової активності, яка є біологічною потребою дитячого організму. Складаючи календарні плани роботи, вихователям варто продумати та додати до звичайних запланованих </a:t>
            </a:r>
            <a:r>
              <a:rPr lang="uk-UA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активностей</a:t>
            </a:r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резерв щоденних заходів, під час яких діти матимуть додаткову можливість розвивати основні види рухів. Для цього </a:t>
            </a:r>
            <a:r>
              <a:rPr lang="uk-UA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підійдуть</a:t>
            </a:r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додаткові фізкультхвилинки, фізкультурні паузи, рухові хвилинки, гімнастичні етюди, рухові ситуації, флешмоби, розваги, оздоровчі акції тощо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17A0D-9158-4694-B310-67810B365C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5194498"/>
            <a:ext cx="2376264" cy="1546870"/>
          </a:xfrm>
          <a:prstGeom prst="rect">
            <a:avLst/>
          </a:prstGeom>
          <a:ln w="38100"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494AEC-191D-4790-8265-8E01ABAD4B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797152"/>
            <a:ext cx="3096344" cy="1944216"/>
          </a:xfrm>
          <a:prstGeom prst="rect">
            <a:avLst/>
          </a:prstGeom>
          <a:ln w="57150"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B1345-35B0-4DD9-9156-21F3D7BB85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157193"/>
            <a:ext cx="2376264" cy="1584176"/>
          </a:xfrm>
          <a:prstGeom prst="rect">
            <a:avLst/>
          </a:prstGeom>
          <a:ln w="38100"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72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E2D652A-B926-4D98-B1B4-868B9BFB1BA4}"/>
              </a:ext>
            </a:extLst>
          </p:cNvPr>
          <p:cNvSpPr/>
          <p:nvPr/>
        </p:nvSpPr>
        <p:spPr>
          <a:xfrm>
            <a:off x="251520" y="260649"/>
            <a:ext cx="8496944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Педагоги-початківці пишуть розгорнутий календарний план, у якому вони відображають не лише безпосередню освітню діяльність а й індивідуальну взаємодію з дітьми, організацію ігрової та самостійної діяльності дітей тощо. Щоб планування освітньої роботи було реальним доцільно практикувати потижневе планування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3A3112-7E09-4557-8A7D-A8B1173A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03" y="4383215"/>
            <a:ext cx="1521193" cy="2180462"/>
          </a:xfrm>
          <a:prstGeom prst="rect">
            <a:avLst/>
          </a:prstGeom>
          <a:ln w="57150"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90824-200A-4693-9389-D5D34269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22" y="4456735"/>
            <a:ext cx="2795942" cy="2146788"/>
          </a:xfrm>
          <a:prstGeom prst="rect">
            <a:avLst/>
          </a:prstGeom>
          <a:ln w="57150"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C720FD-21C7-404B-9690-C4A2BE465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85" y="4323341"/>
            <a:ext cx="3083974" cy="2274010"/>
          </a:xfrm>
          <a:prstGeom prst="rect">
            <a:avLst/>
          </a:prstGeom>
          <a:ln w="57150"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69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24744"/>
            <a:ext cx="811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99FBF0F-A81B-4629-B12A-55F0B818730B}"/>
              </a:ext>
            </a:extLst>
          </p:cNvPr>
          <p:cNvSpPr/>
          <p:nvPr/>
        </p:nvSpPr>
        <p:spPr>
          <a:xfrm>
            <a:off x="251520" y="332656"/>
            <a:ext cx="8405006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Потижневе планування можна вважати у деякій мірі і перспективне, і найближча перспектива – тиждень). На його осн6огві вибудовується кожен день тижня. Плануючи зміст освітньої діяльності слід окреслити для себе складники цього змісту ( 4-5 підтем будуть складати тему) та визначити  очікуваних 3-4 результати, тобто конкретизувати, що саме діти мають знати і опанувати практично.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4E76F2-AEAB-463E-A1FD-8DA4FF7B34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646" y="3325048"/>
            <a:ext cx="1726383" cy="23018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DE355E-CB23-4EB1-A94D-CBC7ED27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838" y="3532952"/>
            <a:ext cx="4136658" cy="33250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9EB88A-995E-4416-80B7-3DC1D1BF1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789040"/>
            <a:ext cx="2016224" cy="2952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614FB2-9C8A-4FF4-8AB2-F244207C4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746" y="4437113"/>
            <a:ext cx="3187342" cy="21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Як організувати прогулянку в ДНЗ весело і кори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0282B1A-46CE-41D1-8276-CCB53372F821}"/>
              </a:ext>
            </a:extLst>
          </p:cNvPr>
          <p:cNvSpPr/>
          <p:nvPr/>
        </p:nvSpPr>
        <p:spPr>
          <a:xfrm>
            <a:off x="323528" y="620688"/>
            <a:ext cx="6264696" cy="513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Плануючи організацію дня і здійснюючи заплановане слід дотримуватись </a:t>
            </a:r>
            <a:r>
              <a:rPr lang="uk-UA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гнучкості,</a:t>
            </a:r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тобто жваво реагувати на стан і потреби дітей. Це дасть і вихователю і дітям більш чітко розуміти, що відбувається, для чого, і у разі необхідності перервати, замінити одну активність на іншу, або відновити вимушено перервану. </a:t>
            </a:r>
          </a:p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От для чого потрібна </a:t>
            </a:r>
            <a:r>
              <a:rPr lang="uk-UA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осмисленість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8F7516-EE1B-49D7-B958-8B7BBBDC5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76672"/>
            <a:ext cx="2807296" cy="2186862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DB4116-EB17-407C-A363-DF4E786733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1" y="4491118"/>
            <a:ext cx="3201885" cy="2134590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3D37CB-4D5F-458C-AC55-59C750B1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2807550"/>
            <a:ext cx="2319681" cy="1535358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61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86148F8-BB2F-4E72-8467-496153255766}"/>
              </a:ext>
            </a:extLst>
          </p:cNvPr>
          <p:cNvSpPr/>
          <p:nvPr/>
        </p:nvSpPr>
        <p:spPr>
          <a:xfrm>
            <a:off x="179512" y="188641"/>
            <a:ext cx="8712968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 нинішніх умовах часто доводитись переривати заняття і інші форми життєдіяльності  дітей. </a:t>
            </a:r>
          </a:p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У стані різкої зміни ситуації, різного емоційного реагування і дітей і дорослих неможливо удавати, що нічого не сталося.</a:t>
            </a:r>
          </a:p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І дітям, і дорослим знадобиться час для відновлення емоційної рівноваги. </a:t>
            </a:r>
          </a:p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Найкращим рішенням у такі моменти буде фізичне і емоційне єднання - сісти в коло, взятися за руки, обійнятися за плечі, знайти одне одного очима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AD760B-3942-456B-B9F7-2FA5AE21A3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40" y="3933056"/>
            <a:ext cx="2154320" cy="2154320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5B877F-BB62-4A13-A572-6DBA4C034A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916" y="4696993"/>
            <a:ext cx="2962447" cy="1972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30D8D-CEEB-49D4-BD38-8D271EEEC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4" y="4459745"/>
            <a:ext cx="3156161" cy="2209869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7959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BB5003B-1784-4125-AAF4-CA1E6C5F9997}"/>
              </a:ext>
            </a:extLst>
          </p:cNvPr>
          <p:cNvSpPr/>
          <p:nvPr/>
        </p:nvSpPr>
        <p:spPr>
          <a:xfrm>
            <a:off x="323528" y="188641"/>
            <a:ext cx="864096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Кожному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із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нас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необхідно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пам’ятати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про особисту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відповідальність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за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реалізацію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завдань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державного стандарту, за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якість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освіти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наших </a:t>
            </a:r>
            <a:r>
              <a:rPr lang="ru-RU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дітей</a:t>
            </a:r>
            <a:r>
              <a:rPr lang="ru-RU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endParaRPr lang="uk-UA" sz="32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809D5F-BDB2-46AB-9E16-73F24DCF9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73" y="3573016"/>
            <a:ext cx="3979575" cy="26530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B0417F-643A-4B52-80B1-BB48621078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96700"/>
            <a:ext cx="3816424" cy="2467292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9022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B46210C-8723-42C6-A5FC-CE29DFAC736B}"/>
              </a:ext>
            </a:extLst>
          </p:cNvPr>
          <p:cNvSpPr/>
          <p:nvPr/>
        </p:nvSpPr>
        <p:spPr>
          <a:xfrm>
            <a:off x="251520" y="297181"/>
            <a:ext cx="864096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Обирайте найзручніший для себе та найоптимальніший для конкретної групи варіант планування й організації освітньої діяльності -  </a:t>
            </a:r>
            <a:r>
              <a:rPr lang="uk-UA" sz="28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економте</a:t>
            </a:r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дорогоцінний час та сили для безпосередньої роботи з дітьми.</a:t>
            </a:r>
          </a:p>
          <a:p>
            <a:pPr algn="ctr"/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 </a:t>
            </a:r>
            <a:r>
              <a:rPr lang="uk-UA" sz="36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Проявляйте творчість й ініціативу!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81D0BC-05D2-415C-8B04-626335F52F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449991"/>
            <a:ext cx="2493450" cy="2128653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4BABBE-DF96-49DD-8660-95C4BF0F3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392193"/>
            <a:ext cx="2952328" cy="2186452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7839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012" y="548680"/>
            <a:ext cx="7495148" cy="2047894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враховуйте</a:t>
            </a:r>
            <a:r>
              <a:rPr 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сучасні особливості розвитку дітей </a:t>
            </a:r>
            <a:r>
              <a:rPr lang="ru-RU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дошкільного</a:t>
            </a:r>
            <a:r>
              <a:rPr 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віку</a:t>
            </a:r>
            <a:r>
              <a:rPr lang="ru-RU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!</a:t>
            </a:r>
            <a:endParaRPr lang="ru-RU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6BAA02-F248-43BB-B54C-101353AC86FD}"/>
              </a:ext>
            </a:extLst>
          </p:cNvPr>
          <p:cNvSpPr txBox="1">
            <a:spLocks/>
          </p:cNvSpPr>
          <p:nvPr/>
        </p:nvSpPr>
        <p:spPr>
          <a:xfrm>
            <a:off x="5868144" y="1916832"/>
            <a:ext cx="3108974" cy="1207509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20D807-5100-4985-B678-44422143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894130"/>
            <a:ext cx="4752528" cy="3196726"/>
          </a:xfrm>
          <a:prstGeom prst="rect">
            <a:avLst/>
          </a:prstGeom>
          <a:ln>
            <a:solidFill>
              <a:srgbClr val="00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1741" y="3122188"/>
            <a:ext cx="294891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комплексність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9766" y="2829801"/>
            <a:ext cx="25722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64025"/>
            <a:ext cx="7076106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освітньої роботи –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 елемент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щоденної роботи педагога, який забезпечує</a:t>
            </a:r>
            <a:endParaRPr lang="ru-RU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09565"/>
            <a:ext cx="243226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системність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726702"/>
            <a:ext cx="66247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організації життєдіяльності з дітьми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F5CA0-610B-4099-AF80-9BD3FC0FDF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01199">
            <a:off x="160875" y="-24722"/>
            <a:ext cx="1733495" cy="20756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E17DCA-FFC3-CBF1-A74F-9A9AEE2C97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86667"/>
            <a:ext cx="3251853" cy="243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3F2580-380E-0E3F-DF37-B489AE1455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149936"/>
            <a:ext cx="3384376" cy="253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C91640B-C759-4DF3-96A0-00D6BFFA5BE0}"/>
              </a:ext>
            </a:extLst>
          </p:cNvPr>
          <p:cNvSpPr/>
          <p:nvPr/>
        </p:nvSpPr>
        <p:spPr>
          <a:xfrm>
            <a:off x="611560" y="40466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література: </a:t>
            </a:r>
          </a:p>
          <a:p>
            <a:endParaRPr lang="uk-UA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Щомісячний журнал Цифрового видавництва 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MCFR «</a:t>
            </a:r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Вихователь-методист» № 9, 2020 р. Стаття «Три кроки до зразкового плану освітньої діяльності». Світлана </a:t>
            </a:r>
            <a:r>
              <a:rPr lang="uk-UA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Бадер</a:t>
            </a:r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Всеукраїнський щомісячний науково-методичний журнал «Дошкільне виховання» №9, 2022. Стаття «Освітній процес в умовах війни: роздуми фахівця». </a:t>
            </a:r>
            <a:r>
              <a:rPr lang="uk-UA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Н.Гавриш</a:t>
            </a:r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«Про окремі питання діяльності закладів дошкільної освіти у 2023/2024 навчальному році (Лист МОН № 1/12490-23 від 21.08.23 року);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B9A8E5F-7C9F-48FB-AC3E-6F302487BAB6}"/>
              </a:ext>
            </a:extLst>
          </p:cNvPr>
          <p:cNvSpPr/>
          <p:nvPr/>
        </p:nvSpPr>
        <p:spPr>
          <a:xfrm>
            <a:off x="584920" y="3266987"/>
            <a:ext cx="794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Порадник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директора закладу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«Як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розбудувати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2022;</a:t>
            </a:r>
            <a:endParaRPr lang="uk-UA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A1DE633-B62D-45F0-BF90-D3B8E63585F7}"/>
              </a:ext>
            </a:extLst>
          </p:cNvPr>
          <p:cNvSpPr/>
          <p:nvPr/>
        </p:nvSpPr>
        <p:spPr>
          <a:xfrm>
            <a:off x="580970" y="4077073"/>
            <a:ext cx="8311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"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р. № 755-21.</a:t>
            </a:r>
            <a:endParaRPr lang="uk-UA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79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5C2A3-464A-47AF-BEFB-9F7BB4C9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40000">
            <a:off x="-38464" y="2636694"/>
            <a:ext cx="8332587" cy="120750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 ЗА  УВАГУ!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4AB0B6-015D-44FC-90B6-AB6AB394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4104"/>
            <a:ext cx="2952328" cy="309634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01012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9831"/>
            <a:ext cx="7848872" cy="5478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порадник </a:t>
            </a:r>
          </a:p>
          <a:p>
            <a:pPr algn="ctr"/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 створити внутрішню систему якості освіти»</a:t>
            </a:r>
          </a:p>
          <a:p>
            <a:pPr algn="just"/>
            <a:endParaRPr lang="ru-RU" sz="2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 «Ефективність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діяльності та якість організації освітнього процесу»</a:t>
            </a:r>
          </a:p>
          <a:p>
            <a:pPr algn="just"/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3.1.1. «Педагоги планують свою діяльність, аналізують її результативність».</a:t>
            </a:r>
          </a:p>
          <a:p>
            <a:pPr algn="just"/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3.1.2.  «Педагоги застосовують технології  та методики, спрямовані на  оволодіння здобувачами освіти ключовими компетентностями».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857622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3.1.3 . «Педагоги використовують та/ або створюють освітні </a:t>
            </a:r>
          </a:p>
          <a:p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ресурси».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3.1.4. «У закладі дошкільної освіти мовою освітнього процесу   </a:t>
            </a:r>
            <a:r>
              <a:rPr lang="ru-RU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державна мова».</a:t>
            </a:r>
          </a:p>
          <a:p>
            <a:endParaRPr lang="ru-RU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D8B2AA-37E1-4C4A-A8DE-25D6EEAD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116632"/>
            <a:ext cx="1518096" cy="20882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F895B-5A8F-4F66-8761-0824EF228A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5301208"/>
            <a:ext cx="1518096" cy="9067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26252" cy="1231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Професійний стандарт </a:t>
            </a:r>
            <a:r>
              <a:rPr lang="uk-UA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“Вихователь</a:t>
            </a:r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закладу дошкільної </a:t>
            </a:r>
            <a:r>
              <a:rPr lang="uk-UA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освіти”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 </a:t>
            </a:r>
            <a:endParaRPr lang="uk-UA" sz="2800" b="1" dirty="0">
              <a:solidFill>
                <a:srgbClr val="000099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064896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Трудові функції та професійні компетентності вихователя.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28835"/>
            <a:ext cx="835292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Прогностична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компетентність</a:t>
            </a:r>
            <a:endParaRPr lang="ru-RU" sz="2800" b="1" dirty="0">
              <a:solidFill>
                <a:srgbClr val="000099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Вихователь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планує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прогнозує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результати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освітнього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процесу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Ставить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цілі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самоорганізується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готується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освітнього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процесу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Документує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професійну</a:t>
            </a:r>
            <a:r>
              <a:rPr lang="ru-RU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діяльність</a:t>
            </a:r>
            <a:endParaRPr lang="ru-RU" sz="2800" b="1" dirty="0">
              <a:solidFill>
                <a:srgbClr val="000099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1A261C-AF6D-42F8-AB87-EAF73951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196752"/>
            <a:ext cx="1691679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1F74C7E-4C10-48ED-AE43-6B57DC30FF7E}"/>
              </a:ext>
            </a:extLst>
          </p:cNvPr>
          <p:cNvSpPr/>
          <p:nvPr/>
        </p:nvSpPr>
        <p:spPr>
          <a:xfrm>
            <a:off x="467544" y="332656"/>
            <a:ext cx="8424936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2. </a:t>
            </a:r>
            <a:r>
              <a:rPr lang="uk-UA" sz="32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Оцінювально</a:t>
            </a:r>
            <a:r>
              <a:rPr lang="uk-UA" sz="32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-аналітична компетентність</a:t>
            </a:r>
          </a:p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Вихователь </a:t>
            </a:r>
            <a:r>
              <a:rPr lang="uk-UA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моніторить</a:t>
            </a:r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якість освітньої діяльності й інтерпретує результати для адаптації та корегування освітнього процесу відповідно до можливостей і потреб здобувачів освіти</a:t>
            </a:r>
          </a:p>
          <a:p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Визначає рівень сформованості </a:t>
            </a:r>
            <a:r>
              <a:rPr lang="uk-UA" sz="2400" b="1" dirty="0" err="1">
                <a:solidFill>
                  <a:srgbClr val="000099"/>
                </a:solidFill>
                <a:latin typeface="Bookman Old Style" panose="02050604050505020204" pitchFamily="18" charset="0"/>
              </a:rPr>
              <a:t>компетентностей</a:t>
            </a:r>
            <a:r>
              <a:rPr lang="uk-UA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у здобувачів освіти відповідно до Державного стандарту дошкільної освіти.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D4EEA-DD14-4826-B9C2-606BEDE0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581128"/>
            <a:ext cx="2880320" cy="21602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9554CB-7640-4EB8-BD09-5F73056C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92514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FFC8F73-151B-4356-84F2-380E79C5463D}"/>
              </a:ext>
            </a:extLst>
          </p:cNvPr>
          <p:cNvSpPr/>
          <p:nvPr/>
        </p:nvSpPr>
        <p:spPr>
          <a:xfrm>
            <a:off x="251520" y="116633"/>
            <a:ext cx="8784976" cy="61247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99"/>
                </a:solidFill>
                <a:latin typeface="Bookman Old Style" panose="02050604050505020204" pitchFamily="18" charset="0"/>
              </a:rPr>
              <a:t>3</a:t>
            </a:r>
            <a:r>
              <a:rPr lang="uk-UA" sz="2800" dirty="0">
                <a:latin typeface="Bookman Old Style" panose="02050604050505020204" pitchFamily="18" charset="0"/>
              </a:rPr>
              <a:t>.</a:t>
            </a:r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Організаційна компетентність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Вихователь забезпечує здобуття дошкільної освіти державною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мовою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Обирає ефективні методи, 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форми та засоби організації освітнього процесу відповідно до запитів і потреб здобувачів освіти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Організовує ігрову (провідну) й інші види дитячої діяльності та підтримує види діяльності, ініційовані дитиною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Забезпечує здобуття 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дошкільної освіти дітьми</a:t>
            </a:r>
          </a:p>
          <a:p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з особливими освітніми потребами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71205A-4112-4F92-B152-9F90A6F6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333126"/>
            <a:ext cx="2044830" cy="1727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E63983-B0EA-4374-9D45-8234676BA1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430" y="4509120"/>
            <a:ext cx="2180481" cy="12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252520" cy="70173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 професійні компетентності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занння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indent="-342900">
              <a:buAutoNum type="arabicPeriod" startAt="6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Знання А.1.1.32 Види, типи, основні </a:t>
            </a:r>
          </a:p>
          <a:p>
            <a:r>
              <a:rPr lang="uk-UA" sz="2400" b="1" i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підходи до планування в закладі дошкільної освіти, їх переваги та недоліки.</a:t>
            </a:r>
          </a:p>
          <a:p>
            <a:pPr algn="just"/>
            <a:r>
              <a:rPr lang="uk-UA" sz="2400" b="1" i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Знання А.1.1.33   Специфіка планування освітнього процесу в різних вікових групах.</a:t>
            </a:r>
          </a:p>
          <a:p>
            <a:endParaRPr lang="uk-UA" sz="2400" b="1" i="1" dirty="0">
              <a:solidFill>
                <a:srgbClr val="000099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Уміння і навички. А1.1.У2. Складати перспективний план і календарний план освітньої роботи в різних вікових групах, використовуючи різні підходи до планування.</a:t>
            </a:r>
          </a:p>
          <a:p>
            <a:pPr algn="just"/>
            <a:r>
              <a:rPr lang="uk-UA" sz="2400" b="1" i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itchFamily="18" charset="0"/>
              </a:rPr>
              <a:t> Уміння і навички. А1.1.У3. Визначати конкретні цілі та планувати освітню роботу в різновікових групах закладу дошкільної освіти. </a:t>
            </a:r>
          </a:p>
          <a:p>
            <a:pPr marL="342900" indent="-342900">
              <a:buAutoNum type="arabicPeriod" startAt="6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00105"/>
            <a:ext cx="1475656" cy="2392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Базовий компонент дошкільної освіти | Тест на 5 запитань. Дошкільна осві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Базовий компонент дошкільної освіти | Тест на 5 запитань. Дошкільна осві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Інформаційна ера – людина-комунік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Інформаційна ера – людина-комунік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6" name="AutoShape 12" descr="Інформаційна ера – людина-комунік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8" name="AutoShape 14" descr="Інформаційна ера – людина-комунік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9" name="Picture 15" descr="C:\Users\User\Desktop\0200ycui-4518-1200x6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321" y="2368267"/>
            <a:ext cx="3781001" cy="212146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2" descr="Програма розвитку дитини дошкільного віку “Українське дошкілля”">
            <a:extLst>
              <a:ext uri="{FF2B5EF4-FFF2-40B4-BE49-F238E27FC236}">
                <a16:creationId xmlns:a16="http://schemas.microsoft.com/office/drawing/2014/main" id="{D7619A47-676D-70C7-3C72-1C887708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66826">
            <a:off x="721614" y="2941708"/>
            <a:ext cx="1385213" cy="19746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Заклад дошкільної освіти &quot;Сонечко&quot; с.Кіблич">
            <a:extLst>
              <a:ext uri="{FF2B5EF4-FFF2-40B4-BE49-F238E27FC236}">
                <a16:creationId xmlns:a16="http://schemas.microsoft.com/office/drawing/2014/main" id="{1DCA1CE5-1518-5EF6-6251-DD2FBADA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4539">
            <a:off x="6894394" y="2267249"/>
            <a:ext cx="1412805" cy="20584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рограма “Дитина в дошкільні роки” | Катерина Крутій. Kateryna Kruty">
            <a:extLst>
              <a:ext uri="{FF2B5EF4-FFF2-40B4-BE49-F238E27FC236}">
                <a16:creationId xmlns:a16="http://schemas.microsoft.com/office/drawing/2014/main" id="{B4E92F78-7932-2B1E-852A-E0E1EB69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0463">
            <a:off x="3791336" y="4688205"/>
            <a:ext cx="1326970" cy="18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188640"/>
            <a:ext cx="7974557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Освітня діяльність здійснюється на основі державних документів: Базового компонента та освітніх програм </a:t>
            </a:r>
            <a:endParaRPr lang="ru-RU" sz="2800" b="1" dirty="0">
              <a:solidFill>
                <a:srgbClr val="000099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2063</TotalTime>
  <Words>1468</Words>
  <Application>Microsoft Office PowerPoint</Application>
  <PresentationFormat>Екран (4:3)</PresentationFormat>
  <Paragraphs>147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2" baseType="lpstr">
      <vt:lpstr>Arial</vt:lpstr>
      <vt:lpstr>Arial Unicode MS</vt:lpstr>
      <vt:lpstr>Bookman Old Style</vt:lpstr>
      <vt:lpstr>Calibri</vt:lpstr>
      <vt:lpstr>Comic Sans MS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Презентація PowerPoint</vt:lpstr>
      <vt:lpstr>Яким має бути план вихователя в несприятливих умовах?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враховуйте сучасні особливості розвитку дітей дошкільного віку!</vt:lpstr>
      <vt:lpstr>Презентація PowerPoint</vt:lpstr>
      <vt:lpstr>ДЯКУЮ  ЗА 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200</cp:revision>
  <dcterms:created xsi:type="dcterms:W3CDTF">2021-11-02T12:06:25Z</dcterms:created>
  <dcterms:modified xsi:type="dcterms:W3CDTF">2024-02-12T09:02:59Z</dcterms:modified>
</cp:coreProperties>
</file>